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8" r:id="rId2"/>
    <p:sldId id="257" r:id="rId3"/>
    <p:sldId id="271" r:id="rId4"/>
    <p:sldId id="273" r:id="rId5"/>
    <p:sldId id="275" r:id="rId6"/>
    <p:sldId id="272" r:id="rId7"/>
    <p:sldId id="276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891D0B"/>
    <a:srgbClr val="EEA51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609" autoAdjust="0"/>
    <p:restoredTop sz="87708" autoAdjust="0"/>
  </p:normalViewPr>
  <p:slideViewPr>
    <p:cSldViewPr snapToGrid="0">
      <p:cViewPr>
        <p:scale>
          <a:sx n="60" d="100"/>
          <a:sy n="60" d="100"/>
        </p:scale>
        <p:origin x="-378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1230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5A4860-6420-4C0F-85B9-212618657785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18968F6-9BF6-41C1-A2E6-3BA66E4924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885E62-6F00-4533-83EB-E4B008C3E597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DEEF0D-6838-4CB5-9BE7-8DA837C3D1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0" y="5778500"/>
            <a:ext cx="12192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7"/>
          <p:cNvSpPr/>
          <p:nvPr/>
        </p:nvSpPr>
        <p:spPr>
          <a:xfrm>
            <a:off x="0" y="0"/>
            <a:ext cx="12192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/>
              <a:ext uri="{28A0092B-C50C-407E-A947-70E740481C1C}"/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5C1CC-DDAF-4C55-B33C-53E9070F079F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F8A2D-CB04-4CCD-B330-5D8DC07A87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FDB1C-BD4E-47A5-B2D6-1503535449B5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8AE12-5388-4F96-A379-C4D065525D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>
            <a:grpSpLocks/>
          </p:cNvGrpSpPr>
          <p:nvPr/>
        </p:nvGrpSpPr>
        <p:grpSpPr bwMode="auto">
          <a:xfrm rot="5400000">
            <a:off x="6513513" y="3228975"/>
            <a:ext cx="5634038" cy="84137"/>
            <a:chOff x="1073150" y="1219201"/>
            <a:chExt cx="10058400" cy="63125"/>
          </a:xfrm>
        </p:grpSpPr>
        <p:cxnSp>
          <p:nvCxnSpPr>
            <p:cNvPr id="5" name="Прямая соединительная линия 7"/>
            <p:cNvCxnSpPr/>
            <p:nvPr/>
          </p:nvCxnSpPr>
          <p:spPr>
            <a:xfrm rot="10800000">
              <a:off x="1073151" y="1204909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8"/>
            <p:cNvCxnSpPr/>
            <p:nvPr/>
          </p:nvCxnSpPr>
          <p:spPr>
            <a:xfrm rot="10800000">
              <a:off x="1073151" y="1268034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085AC-0B1F-459F-8F78-AA2F0EA014EE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767CE-43D6-4213-8467-310400F0C1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76B48-A19A-4122-BA93-D2D86664B7DC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A2584-DE91-414E-8329-8CB5DC5A16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69571-A286-422C-A640-F6CA103A6DF5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E0DE9-744A-4D6B-A204-C34942D215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12"/>
          <p:cNvGrpSpPr>
            <a:grpSpLocks/>
          </p:cNvGrpSpPr>
          <p:nvPr/>
        </p:nvGrpSpPr>
        <p:grpSpPr bwMode="auto">
          <a:xfrm rot="10800000">
            <a:off x="0" y="5645150"/>
            <a:ext cx="12192000" cy="63500"/>
            <a:chOff x="507492" y="1501519"/>
            <a:chExt cx="8129016" cy="63125"/>
          </a:xfrm>
        </p:grpSpPr>
        <p:cxnSp>
          <p:nvCxnSpPr>
            <p:cNvPr id="6" name="Прямая соединительная линия 16"/>
            <p:cNvCxnSpPr/>
            <p:nvPr/>
          </p:nvCxnSpPr>
          <p:spPr>
            <a:xfrm>
              <a:off x="520194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17"/>
            <p:cNvCxnSpPr/>
            <p:nvPr/>
          </p:nvCxnSpPr>
          <p:spPr>
            <a:xfrm>
              <a:off x="520194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13"/>
          <p:cNvGrpSpPr>
            <a:grpSpLocks/>
          </p:cNvGrpSpPr>
          <p:nvPr/>
        </p:nvGrpSpPr>
        <p:grpSpPr bwMode="auto">
          <a:xfrm>
            <a:off x="0" y="1143000"/>
            <a:ext cx="12192000" cy="63500"/>
            <a:chOff x="507492" y="1501519"/>
            <a:chExt cx="8129016" cy="63125"/>
          </a:xfrm>
        </p:grpSpPr>
        <p:cxnSp>
          <p:nvCxnSpPr>
            <p:cNvPr id="9" name="Прямая соединительная линия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Прямоугольник 6"/>
          <p:cNvSpPr/>
          <p:nvPr/>
        </p:nvSpPr>
        <p:spPr>
          <a:xfrm>
            <a:off x="0" y="5778500"/>
            <a:ext cx="12192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7"/>
          <p:cNvSpPr/>
          <p:nvPr/>
        </p:nvSpPr>
        <p:spPr>
          <a:xfrm>
            <a:off x="0" y="0"/>
            <a:ext cx="12192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4" name="Рисунок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/>
              <a:ext uri="{28A0092B-C50C-407E-A947-70E740481C1C}"/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5" name="Инструкци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latin typeface="Arial"/>
                <a:cs typeface="Arial"/>
              </a:rPr>
              <a:t>ПРИМЕЧАНИЕ.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dirty="0">
                <a:latin typeface="Arial"/>
                <a:cs typeface="Arial"/>
              </a:rPr>
              <a:t>Чтобы изменить изображение на этом слайде, выделите рисунок и удалите его. Затем щелкните значок "Рисунки" в заполнителе и вставьте свое изображение.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0" y="2514600"/>
            <a:ext cx="12192000" cy="3194050"/>
            <a:chOff x="647402" y="2514600"/>
            <a:chExt cx="10838688" cy="3194035"/>
          </a:xfrm>
        </p:grpSpPr>
        <p:grpSp>
          <p:nvGrpSpPr>
            <p:cNvPr id="5" name="Группа 8"/>
            <p:cNvGrpSpPr>
              <a:grpSpLocks/>
            </p:cNvGrpSpPr>
            <p:nvPr/>
          </p:nvGrpSpPr>
          <p:grpSpPr bwMode="auto">
            <a:xfrm>
              <a:off x="647402" y="2514600"/>
              <a:ext cx="10838688" cy="63500"/>
              <a:chOff x="507492" y="1501519"/>
              <a:chExt cx="8129016" cy="63500"/>
            </a:xfrm>
          </p:grpSpPr>
          <p:cxnSp>
            <p:nvCxnSpPr>
              <p:cNvPr id="10" name="Прямая соединительная линия 13"/>
              <p:cNvCxnSpPr/>
              <p:nvPr/>
            </p:nvCxnSpPr>
            <p:spPr>
              <a:xfrm>
                <a:off x="507492" y="1565019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Прямоугольник 9"/>
            <p:cNvSpPr/>
            <p:nvPr/>
          </p:nvSpPr>
          <p:spPr>
            <a:xfrm>
              <a:off x="647402" y="2641599"/>
              <a:ext cx="10838688" cy="29400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grpSp>
          <p:nvGrpSpPr>
            <p:cNvPr id="7" name="Группа 10"/>
            <p:cNvGrpSpPr>
              <a:grpSpLocks/>
            </p:cNvGrpSpPr>
            <p:nvPr/>
          </p:nvGrpSpPr>
          <p:grpSpPr bwMode="auto">
            <a:xfrm rot="10800000">
              <a:off x="630466" y="5645135"/>
              <a:ext cx="10838688" cy="63500"/>
              <a:chOff x="520194" y="1501519"/>
              <a:chExt cx="8129016" cy="63500"/>
            </a:xfrm>
          </p:grpSpPr>
          <p:cxnSp>
            <p:nvCxnSpPr>
              <p:cNvPr id="8" name="Прямая соединительная линия 11"/>
              <p:cNvCxnSpPr/>
              <p:nvPr/>
            </p:nvCxnSpPr>
            <p:spPr>
              <a:xfrm>
                <a:off x="520194" y="1565019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12"/>
              <p:cNvCxnSpPr/>
              <p:nvPr/>
            </p:nvCxnSpPr>
            <p:spPr>
              <a:xfrm>
                <a:off x="520194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2" name="Рисунок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325883" y="0"/>
            <a:ext cx="1784768" cy="29718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9F2C3-3392-46EA-9EBC-0835833B592D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1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9B8DC-1883-4119-9077-E4AC680C67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FE54D-17F6-4004-9DC9-E8986854F260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095AF-9C8A-4EC6-8A6F-B90D6D995A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AF6B9-3B4D-49A7-ACC9-F97E000DC06B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02F54-3261-41D7-BC6C-23AA72F374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3243D-F0D6-4BC2-92F6-9A104AE84001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F7322-CE2C-4855-AE35-23749F7D7E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F429E-7162-4839-978C-72C7F4EFF3BA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B95D-3B26-41AA-8B19-75D1709A25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/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F6A1E-E09D-47A6-BFC8-C5864749CA2D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C35C8-3131-4A02-819A-E720C28544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1104900" y="76200"/>
            <a:ext cx="9980613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  <a:p>
            <a:pPr lvl="5"/>
            <a:r>
              <a:rPr lang="ru-RU" dirty="0" smtClean="0"/>
              <a:t>Шестой уровень</a:t>
            </a:r>
          </a:p>
          <a:p>
            <a:pPr lvl="6"/>
            <a:r>
              <a:rPr lang="ru-RU" dirty="0" smtClean="0"/>
              <a:t>Седьмой уровень</a:t>
            </a:r>
          </a:p>
          <a:p>
            <a:pPr lvl="7"/>
            <a:r>
              <a:rPr lang="ru-RU" dirty="0" smtClean="0"/>
              <a:t>Восьмой уровень</a:t>
            </a:r>
          </a:p>
          <a:p>
            <a:pPr lvl="8"/>
            <a:r>
              <a:rPr lang="ru-RU" dirty="0" smtClean="0"/>
              <a:t>Девятый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104900" y="6356350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1DFDC0-592E-4EAF-8740-F5CA9DA60D15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933700" y="6356350"/>
            <a:ext cx="6324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256713" y="6356350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66C784-46F8-4520-A930-0481C19DC6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031" name="Группа 14"/>
          <p:cNvGrpSpPr>
            <a:grpSpLocks/>
          </p:cNvGrpSpPr>
          <p:nvPr/>
        </p:nvGrpSpPr>
        <p:grpSpPr bwMode="auto">
          <a:xfrm>
            <a:off x="1103313" y="1219200"/>
            <a:ext cx="9985375" cy="84138"/>
            <a:chOff x="1073150" y="1219201"/>
            <a:chExt cx="10058400" cy="63125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63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64" r:id="rId11"/>
    <p:sldLayoutId id="2147483653" r:id="rId12"/>
  </p:sldLayoutIdLst>
  <p:transition spd="med"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itchFamily="18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89186" y="2065284"/>
            <a:ext cx="7346731" cy="3833868"/>
          </a:xfrm>
        </p:spPr>
        <p:txBody>
          <a:bodyPr anchor="ctr">
            <a:noAutofit/>
          </a:bodyPr>
          <a:lstStyle/>
          <a:p>
            <a:r>
              <a:rPr lang="ru-RU" sz="3600" b="1" dirty="0" smtClean="0"/>
              <a:t>Презентация проекта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«ОЦЕНКА </a:t>
            </a:r>
            <a:r>
              <a:rPr lang="ru-RU" sz="3600" dirty="0" smtClean="0"/>
              <a:t>КАЧЕСТВА ПРОФЕССИОНАЛЬНОГО ОБРАЗОВАНИЯ В УСЛОВИЯХ МОДЕРНИЗАЦИИ НАЦИОНАЛЬНОЙ СИСТЕМЫ КВАЛИФИКАЦИЙ»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800" dirty="0" smtClean="0">
                <a:solidFill>
                  <a:srgbClr val="51484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0" i="0" baseline="0" dirty="0">
              <a:solidFill>
                <a:srgbClr val="51484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Открытая книга на столе на фоне расплывчатого изображения книжных полок.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890" r="8890"/>
          <a:stretch>
            <a:fillRect/>
          </a:stretch>
        </p:blipFill>
        <p:spPr/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32389" y="0"/>
            <a:ext cx="11859611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КГБПОУ «Заринский политехнический техникум»</a:t>
            </a:r>
            <a:endParaRPr kumimoji="0" lang="ru-RU" sz="36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2133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4207" y="220718"/>
            <a:ext cx="9080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Цели и результаты проекта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2247" y="1431763"/>
          <a:ext cx="11414235" cy="4972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5640"/>
                <a:gridCol w="8688595"/>
              </a:tblGrid>
              <a:tr h="1768637">
                <a:tc>
                  <a:txBody>
                    <a:bodyPr/>
                    <a:lstStyle/>
                    <a:p>
                      <a:r>
                        <a:rPr lang="ru-RU" sz="2100" dirty="0" smtClean="0"/>
                        <a:t>Цель проекта:</a:t>
                      </a:r>
                      <a:endParaRPr lang="ru-RU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dirty="0" smtClean="0"/>
                        <a:t>Определение на основе модели соответствия качества предоставляемого профессионального образования требованиям потребителей образовательных услуг, повышение конкурентоспособности реализуемых образовательных программ и </a:t>
                      </a:r>
                      <a:r>
                        <a:rPr lang="ru-RU" sz="2100" dirty="0" err="1" smtClean="0"/>
                        <a:t>востребованности</a:t>
                      </a:r>
                      <a:r>
                        <a:rPr lang="ru-RU" sz="2100" dirty="0" smtClean="0"/>
                        <a:t> выпускников на рынке труда</a:t>
                      </a:r>
                    </a:p>
                  </a:txBody>
                  <a:tcPr/>
                </a:tc>
              </a:tr>
              <a:tr h="1497724">
                <a:tc>
                  <a:txBody>
                    <a:bodyPr/>
                    <a:lstStyle/>
                    <a:p>
                      <a:r>
                        <a:rPr lang="ru-RU" sz="2100" dirty="0" smtClean="0"/>
                        <a:t>Результат проекта</a:t>
                      </a:r>
                      <a:endParaRPr lang="ru-RU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2100" dirty="0" smtClean="0"/>
                        <a:t>разработка и внедрение модели внутренней и внешней системы оценки качества подготовки рабочих кадров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2100" dirty="0" smtClean="0"/>
                        <a:t>разработка модели и инструментария внешней оценки качества подготовки квалифицированных рабочих;</a:t>
                      </a:r>
                    </a:p>
                  </a:txBody>
                  <a:tcPr/>
                </a:tc>
              </a:tr>
              <a:tr h="346068">
                <a:tc>
                  <a:txBody>
                    <a:bodyPr/>
                    <a:lstStyle/>
                    <a:p>
                      <a:r>
                        <a:rPr lang="ru-RU" sz="2100" dirty="0" smtClean="0"/>
                        <a:t>Требования к результату</a:t>
                      </a:r>
                      <a:endParaRPr lang="ru-RU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100" dirty="0" smtClean="0"/>
                        <a:t>Модель,</a:t>
                      </a:r>
                      <a:r>
                        <a:rPr lang="ru-RU" sz="2100" baseline="0" dirty="0" smtClean="0"/>
                        <a:t> отвечающая требованиям региональной модели системы оценки качества профессионального образования</a:t>
                      </a:r>
                      <a:endParaRPr lang="ru-RU" sz="2100" dirty="0"/>
                    </a:p>
                  </a:txBody>
                  <a:tcPr/>
                </a:tc>
              </a:tr>
              <a:tr h="346068">
                <a:tc>
                  <a:txBody>
                    <a:bodyPr/>
                    <a:lstStyle/>
                    <a:p>
                      <a:r>
                        <a:rPr lang="ru-RU" sz="2100" dirty="0" smtClean="0"/>
                        <a:t>Пользователи результата</a:t>
                      </a:r>
                      <a:endParaRPr lang="ru-RU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100" dirty="0" smtClean="0"/>
                        <a:t>Образовательные организации СПО</a:t>
                      </a:r>
                      <a:endParaRPr lang="ru-RU" sz="2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Показатели эффективности проекта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5668" y="1269124"/>
          <a:ext cx="11087100" cy="5180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410"/>
                <a:gridCol w="8075391"/>
                <a:gridCol w="1686910"/>
                <a:gridCol w="713389"/>
              </a:tblGrid>
              <a:tr h="46121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Социальная эффективность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Ед. </a:t>
                      </a:r>
                      <a:r>
                        <a:rPr lang="ru-RU" dirty="0" err="1" smtClean="0"/>
                        <a:t>изм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6064">
                <a:tc>
                  <a:txBody>
                    <a:bodyPr/>
                    <a:lstStyle/>
                    <a:p>
                      <a:r>
                        <a:rPr lang="ru-RU" dirty="0" smtClean="0"/>
                        <a:t>1.1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Участие в разработке проекта педагогических работников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Доля (%)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8593">
                <a:tc>
                  <a:txBody>
                    <a:bodyPr/>
                    <a:lstStyle/>
                    <a:p>
                      <a:r>
                        <a:rPr lang="ru-RU" dirty="0" smtClean="0"/>
                        <a:t>1.2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Доля выпускников, успешно трудоустроившихся в первый год после выпуска по полученной профессии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Доля (%)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6064">
                <a:tc>
                  <a:txBody>
                    <a:bodyPr/>
                    <a:lstStyle/>
                    <a:p>
                      <a:r>
                        <a:rPr lang="ru-RU" dirty="0" smtClean="0"/>
                        <a:t>1.3.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Количество </a:t>
                      </a:r>
                      <a:r>
                        <a:rPr lang="ru-RU" dirty="0" smtClean="0"/>
                        <a:t>работодателей, вовлеченных в процедуру внешней оценки качества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предприятий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6121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Образовательная</a:t>
                      </a:r>
                      <a:r>
                        <a:rPr lang="ru-RU" b="1" baseline="0" dirty="0" smtClean="0"/>
                        <a:t> эффективность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6064">
                <a:tc>
                  <a:txBody>
                    <a:bodyPr/>
                    <a:lstStyle/>
                    <a:p>
                      <a:r>
                        <a:rPr lang="ru-RU" dirty="0" smtClean="0"/>
                        <a:t>2.1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Доля</a:t>
                      </a:r>
                      <a:r>
                        <a:rPr lang="ru-RU" baseline="0" dirty="0" smtClean="0"/>
                        <a:t> выпускников, получивших повышенные разряды по итогам ГИА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Доля (%)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212">
                <a:tc>
                  <a:txBody>
                    <a:bodyPr/>
                    <a:lstStyle/>
                    <a:p>
                      <a:r>
                        <a:rPr lang="ru-RU" dirty="0" smtClean="0"/>
                        <a:t>2.2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Выполнение КЦП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Доля (%)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212">
                <a:tc>
                  <a:txBody>
                    <a:bodyPr/>
                    <a:lstStyle/>
                    <a:p>
                      <a:r>
                        <a:rPr lang="ru-RU" dirty="0" smtClean="0"/>
                        <a:t>2.3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руководящих работников, прошедших обучение/повышение квалификации по программе для специалистов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WorldSkills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Russia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Доля (%)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Основные блоки работ проекта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31076" y="1355832"/>
          <a:ext cx="11579279" cy="3949547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503683"/>
                <a:gridCol w="2046352"/>
                <a:gridCol w="2037630"/>
                <a:gridCol w="1071692"/>
                <a:gridCol w="1543760"/>
                <a:gridCol w="293422"/>
                <a:gridCol w="280838"/>
                <a:gridCol w="280838"/>
                <a:gridCol w="293422"/>
                <a:gridCol w="293422"/>
                <a:gridCol w="293422"/>
                <a:gridCol w="293422"/>
                <a:gridCol w="293422"/>
                <a:gridCol w="293422"/>
                <a:gridCol w="293422"/>
                <a:gridCol w="293422"/>
                <a:gridCol w="293422"/>
                <a:gridCol w="293422"/>
                <a:gridCol w="293422"/>
                <a:gridCol w="293422"/>
              </a:tblGrid>
              <a:tr h="309392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Длительность, </a:t>
                      </a:r>
                      <a:r>
                        <a:rPr lang="ru-RU" sz="1400" b="1" spc="50" dirty="0" err="1">
                          <a:latin typeface="Times New Roman" pitchFamily="18" charset="0"/>
                          <a:cs typeface="Times New Roman" pitchFamily="18" charset="0"/>
                        </a:rPr>
                        <a:t>дн</a:t>
                      </a:r>
                      <a:r>
                        <a:rPr lang="ru-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b="1" spc="50">
                          <a:latin typeface="Times New Roman" pitchFamily="18" charset="0"/>
                          <a:cs typeface="Times New Roman" pitchFamily="18" charset="0"/>
                        </a:rPr>
                        <a:t>Дата начала</a:t>
                      </a:r>
                      <a:endParaRPr lang="ru-RU" sz="1200" b="1" spc="5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b="1" spc="50" dirty="0">
                          <a:latin typeface="Times New Roman" pitchFamily="18" charset="0"/>
                          <a:cs typeface="Times New Roman" pitchFamily="18" charset="0"/>
                        </a:rPr>
                        <a:t>Дата окончания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33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5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6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7-8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9-12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5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6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200" b="1" spc="5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7</a:t>
                      </a:r>
                      <a:endParaRPr lang="ru-RU" sz="1200" b="1" spc="5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</a:tr>
              <a:tr h="60669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1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Разработка модели внутренней оценки качества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180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1 января 2016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1 июля 2016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669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2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Разработка модели внешней оценка качества 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180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1 января 2016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1 июля 2016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669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3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Апробация</a:t>
                      </a:r>
                      <a:r>
                        <a:rPr lang="ru-RU" sz="1400" spc="50" baseline="0" dirty="0" smtClean="0">
                          <a:latin typeface="Times New Roman"/>
                          <a:ea typeface="Arial Unicode MS"/>
                          <a:cs typeface="Times New Roman"/>
                        </a:rPr>
                        <a:t> модели внутренней оценки качества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300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1 сентября 2016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1 января 2017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</a:tr>
              <a:tr h="60669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4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Апробация</a:t>
                      </a:r>
                      <a:r>
                        <a:rPr lang="ru-RU" sz="1400" spc="50" baseline="0" dirty="0" smtClean="0">
                          <a:latin typeface="Times New Roman"/>
                          <a:ea typeface="Arial Unicode MS"/>
                          <a:cs typeface="Times New Roman"/>
                        </a:rPr>
                        <a:t> модели внешней оценки качества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300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1 сентября 2016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14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1 января 2017</a:t>
                      </a: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14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10" y="0"/>
            <a:ext cx="9980613" cy="1096963"/>
          </a:xfrm>
        </p:spPr>
        <p:txBody>
          <a:bodyPr/>
          <a:lstStyle/>
          <a:p>
            <a:pPr algn="ctr"/>
            <a:r>
              <a:rPr lang="ru-RU" sz="4400" b="1" dirty="0" smtClean="0"/>
              <a:t>Бюджет проекта</a:t>
            </a:r>
            <a:endParaRPr lang="ru-RU" sz="44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62610" y="1324307"/>
          <a:ext cx="11445761" cy="5086379"/>
        </p:xfrm>
        <a:graphic>
          <a:graphicData uri="http://schemas.openxmlformats.org/drawingml/2006/table">
            <a:tbl>
              <a:tblPr/>
              <a:tblGrid>
                <a:gridCol w="379129"/>
                <a:gridCol w="3719902"/>
                <a:gridCol w="1486053"/>
                <a:gridCol w="1953559"/>
                <a:gridCol w="1953559"/>
                <a:gridCol w="1953559"/>
              </a:tblGrid>
              <a:tr h="82475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>
                          <a:latin typeface="Times New Roman"/>
                          <a:ea typeface="Arial Unicode MS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>
                          <a:latin typeface="Times New Roman"/>
                          <a:ea typeface="Arial Unicode MS"/>
                          <a:cs typeface="Times New Roman"/>
                        </a:rPr>
                        <a:t>Наименование статьи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>
                          <a:latin typeface="Times New Roman"/>
                          <a:ea typeface="Arial Unicode MS"/>
                          <a:cs typeface="Times New Roman"/>
                        </a:rPr>
                        <a:t>Бюджет проекта, тыс.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>
                          <a:latin typeface="Times New Roman"/>
                          <a:ea typeface="Arial Unicode MS"/>
                          <a:cs typeface="Times New Roman"/>
                        </a:rPr>
                        <a:t>Бюджет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33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>
                          <a:latin typeface="Times New Roman"/>
                          <a:ea typeface="Arial Unicode MS"/>
                          <a:cs typeface="Times New Roman"/>
                        </a:rPr>
                        <a:t>Краевой бюджет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>
                          <a:latin typeface="Times New Roman"/>
                          <a:ea typeface="Arial Unicode MS"/>
                          <a:cs typeface="Times New Roman"/>
                        </a:rPr>
                        <a:t>Внебюджетные источники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>
                          <a:latin typeface="Times New Roman"/>
                          <a:ea typeface="Arial Unicode MS"/>
                          <a:cs typeface="Times New Roman"/>
                        </a:rPr>
                        <a:t>Другие источники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1.</a:t>
                      </a: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Публикация информации на сайте</a:t>
                      </a:r>
                      <a:r>
                        <a:rPr lang="ru-RU" sz="2000" spc="50" baseline="0" dirty="0" smtClean="0">
                          <a:latin typeface="Times New Roman"/>
                          <a:ea typeface="Arial Unicode MS"/>
                          <a:cs typeface="Times New Roman"/>
                        </a:rPr>
                        <a:t> Техникума</a:t>
                      </a: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0</a:t>
                      </a: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2.</a:t>
                      </a: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Обмен</a:t>
                      </a:r>
                      <a:r>
                        <a:rPr lang="ru-RU" sz="2000" spc="50" baseline="0" dirty="0" smtClean="0">
                          <a:latin typeface="Times New Roman"/>
                          <a:ea typeface="Arial Unicode MS"/>
                          <a:cs typeface="Times New Roman"/>
                        </a:rPr>
                        <a:t> опытом по теме проекта: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baseline="0" dirty="0" smtClean="0">
                          <a:latin typeface="Times New Roman"/>
                          <a:ea typeface="Arial Unicode MS"/>
                          <a:cs typeface="Times New Roman"/>
                        </a:rPr>
                        <a:t>Конференция на базе техникума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baseline="0" dirty="0" smtClean="0">
                          <a:latin typeface="Times New Roman"/>
                          <a:ea typeface="Arial Unicode MS"/>
                          <a:cs typeface="Times New Roman"/>
                        </a:rPr>
                        <a:t>Посещение ОУ в Кемеровской области</a:t>
                      </a: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15000</a:t>
                      </a: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15000</a:t>
                      </a: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3.</a:t>
                      </a: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Публикация</a:t>
                      </a:r>
                      <a:r>
                        <a:rPr lang="ru-RU" sz="2000" spc="50" baseline="0" dirty="0" smtClean="0">
                          <a:latin typeface="Times New Roman"/>
                          <a:ea typeface="Arial Unicode MS"/>
                          <a:cs typeface="Times New Roman"/>
                        </a:rPr>
                        <a:t> промежуточных итогов проекта и др.</a:t>
                      </a: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7000</a:t>
                      </a: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3730" algn="l"/>
                          <a:tab pos="2091055" algn="l"/>
                        </a:tabLst>
                      </a:pPr>
                      <a:r>
                        <a:rPr lang="ru-RU" sz="2000" spc="50" dirty="0" smtClean="0">
                          <a:latin typeface="Times New Roman"/>
                          <a:ea typeface="Arial Unicode MS"/>
                          <a:cs typeface="Times New Roman"/>
                        </a:rPr>
                        <a:t>7000</a:t>
                      </a:r>
                      <a:endParaRPr lang="ru-RU" sz="2000" spc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6789" y="189187"/>
            <a:ext cx="9980613" cy="882868"/>
          </a:xfrm>
        </p:spPr>
        <p:txBody>
          <a:bodyPr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Команда проекта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089135" y="1174531"/>
          <a:ext cx="9982200" cy="532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776"/>
                <a:gridCol w="3358055"/>
                <a:gridCol w="3909848"/>
                <a:gridCol w="211652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Позиция в проекте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Должность в организации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Руководитель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Цаберябая</a:t>
                      </a:r>
                      <a:r>
                        <a:rPr lang="ru-RU" dirty="0" smtClean="0"/>
                        <a:t> Т.В.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директор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Ответственный за качество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Мязина</a:t>
                      </a:r>
                      <a:r>
                        <a:rPr lang="ru-RU" dirty="0" smtClean="0"/>
                        <a:t> Ю.Ч.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Зам. директора по УПР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 проектной</a:t>
                      </a:r>
                      <a:r>
                        <a:rPr lang="ru-RU" baseline="0" dirty="0" smtClean="0"/>
                        <a:t> группы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Кривицкая</a:t>
                      </a:r>
                      <a:r>
                        <a:rPr lang="ru-RU" baseline="0" dirty="0" smtClean="0"/>
                        <a:t> О.А.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Зам. директора по ООД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 проектной группы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Долгова О.А.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Методист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Участник проектной группы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Мананкова Н.В.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Ст. мастер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 проектной группы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Казанцев Е.А.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Ст. мастер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Участник проектной группы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Жумадилова</a:t>
                      </a:r>
                      <a:r>
                        <a:rPr lang="ru-RU" dirty="0" smtClean="0"/>
                        <a:t> Т.К.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Председатель МК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 проектной группы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Сараева</a:t>
                      </a:r>
                      <a:r>
                        <a:rPr lang="ru-RU" dirty="0" smtClean="0"/>
                        <a:t> О.Г.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Председатель МК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 проектной группы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Сидорова</a:t>
                      </a:r>
                      <a:r>
                        <a:rPr lang="ru-RU" baseline="0" dirty="0" smtClean="0"/>
                        <a:t> И.В.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Председатель МК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6789" y="189187"/>
            <a:ext cx="9980613" cy="882868"/>
          </a:xfrm>
        </p:spPr>
        <p:txBody>
          <a:bodyPr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Команда проекта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104900" y="1546072"/>
          <a:ext cx="9982200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776"/>
                <a:gridCol w="3358055"/>
                <a:gridCol w="3909848"/>
                <a:gridCol w="21165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№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Позиция в проекте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ФИО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Должность в организации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smtClean="0"/>
                        <a:t>Участник проектной группы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Половникова</a:t>
                      </a:r>
                      <a:r>
                        <a:rPr lang="ru-RU" sz="2000" dirty="0" smtClean="0"/>
                        <a:t> О.Н.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Преподаватель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smtClean="0"/>
                        <a:t>Участник проектной группы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Илюшникова</a:t>
                      </a:r>
                      <a:r>
                        <a:rPr lang="ru-RU" sz="2000" dirty="0" smtClean="0"/>
                        <a:t> Е.Ю.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Мастер п/о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Участник проектной группы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Панарина Г.А.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Мастер п/о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Участник проектной группы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Меновщиков</a:t>
                      </a:r>
                      <a:r>
                        <a:rPr lang="ru-RU" sz="2000" baseline="0" dirty="0" smtClean="0"/>
                        <a:t> В.Е.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smtClean="0"/>
                        <a:t>Мастер п/о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smtClean="0"/>
                        <a:t>Участник проектной группы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Верный С.Г.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smtClean="0"/>
                        <a:t>Мастер п/о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smtClean="0"/>
                        <a:t>Участник проектной группы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Салимонович</a:t>
                      </a:r>
                      <a:r>
                        <a:rPr lang="ru-RU" sz="2000" dirty="0" smtClean="0"/>
                        <a:t> В.И.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Мастер п/о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3431380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AcademicLiterature_16x9_TP103431361.potx" id="{2F0AAF73-AE41-486D-B6DC-0985ADE3F2EC}" vid="{EF7BD8ED-D7CC-46AA-8B96-4CA16C4A9ED2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TS103431380</Template>
  <TotalTime>0</TotalTime>
  <Words>470</Words>
  <Application>Microsoft Office PowerPoint</Application>
  <PresentationFormat>Произвольный</PresentationFormat>
  <Paragraphs>170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TS103431380</vt:lpstr>
      <vt:lpstr>Презентация проекта «ОЦЕНКА КАЧЕСТВА ПРОФЕССИОНАЛЬНОГО ОБРАЗОВАНИЯ В УСЛОВИЯХ МОДЕРНИЗАЦИИ НАЦИОНАЛЬНОЙ СИСТЕМЫ КВАЛИФИКАЦИЙ»  .</vt:lpstr>
      <vt:lpstr>Слайд 2</vt:lpstr>
      <vt:lpstr>Показатели эффективности проекта</vt:lpstr>
      <vt:lpstr>Основные блоки работ проекта</vt:lpstr>
      <vt:lpstr>Бюджет проекта</vt:lpstr>
      <vt:lpstr>Команда проекта</vt:lpstr>
      <vt:lpstr>Команда проекта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 27.01.2013 Г.</dc:title>
  <dc:creator/>
  <cp:lastModifiedBy/>
  <cp:revision>8</cp:revision>
  <dcterms:created xsi:type="dcterms:W3CDTF">2013-01-10T05:43:26Z</dcterms:created>
  <dcterms:modified xsi:type="dcterms:W3CDTF">2016-09-26T00:58:41Z</dcterms:modified>
  <cp:version/>
</cp:coreProperties>
</file>